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29"/>
  </p:notesMasterIdLst>
  <p:sldIdLst>
    <p:sldId id="256" r:id="rId2"/>
    <p:sldId id="261" r:id="rId3"/>
    <p:sldId id="259" r:id="rId4"/>
    <p:sldId id="275" r:id="rId5"/>
    <p:sldId id="287" r:id="rId6"/>
    <p:sldId id="276" r:id="rId7"/>
    <p:sldId id="277" r:id="rId8"/>
    <p:sldId id="278" r:id="rId9"/>
    <p:sldId id="270" r:id="rId10"/>
    <p:sldId id="260" r:id="rId11"/>
    <p:sldId id="266" r:id="rId12"/>
    <p:sldId id="267" r:id="rId13"/>
    <p:sldId id="280" r:id="rId14"/>
    <p:sldId id="288" r:id="rId15"/>
    <p:sldId id="269" r:id="rId16"/>
    <p:sldId id="282" r:id="rId17"/>
    <p:sldId id="285" r:id="rId18"/>
    <p:sldId id="264" r:id="rId19"/>
    <p:sldId id="272" r:id="rId20"/>
    <p:sldId id="273" r:id="rId21"/>
    <p:sldId id="281" r:id="rId22"/>
    <p:sldId id="265" r:id="rId23"/>
    <p:sldId id="271" r:id="rId24"/>
    <p:sldId id="284" r:id="rId25"/>
    <p:sldId id="263" r:id="rId26"/>
    <p:sldId id="274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61" autoAdjust="0"/>
  </p:normalViewPr>
  <p:slideViewPr>
    <p:cSldViewPr>
      <p:cViewPr varScale="1">
        <p:scale>
          <a:sx n="79" d="100"/>
          <a:sy n="79" d="100"/>
        </p:scale>
        <p:origin x="-1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781268-D4D4-432B-8DB6-0D598263E9F6}" type="datetimeFigureOut">
              <a:rPr lang="ru-RU"/>
              <a:pPr>
                <a:defRPr/>
              </a:pPr>
              <a:t>07.10.2017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48F50B-E257-4A00-9780-D829F9AB4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A7AACD-0975-46FF-869A-E03E91519C3F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EF0B4-0DAF-4A99-87E2-744A89CB4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17A2-0540-4E0E-A18D-2E196B48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90E0-96A7-45F5-95FE-922684F14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AE6C-DB0A-471A-A921-07683F22C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A8E7-303F-4162-B3A4-32660AF62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09EB-3A4E-419C-B21D-CED290B1D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5D60-D4C4-4AF1-8239-409195A69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93D7-59DF-44AB-A6A4-0A9B85119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7430-80B7-4C78-B670-99AEE687F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D367-F9D5-45D6-9BB0-4B5B6560A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94A9-39C3-4594-BBCC-5BF7FE766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DC5403-6D6E-4FA5-9909-025BBD0BE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62" r:id="rId2"/>
    <p:sldLayoutId id="2147483871" r:id="rId3"/>
    <p:sldLayoutId id="2147483863" r:id="rId4"/>
    <p:sldLayoutId id="2147483872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0" y="620713"/>
            <a:ext cx="8101013" cy="4594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latin typeface="Tahoma"/>
                <a:ea typeface="Tahoma"/>
                <a:cs typeface="Tahoma"/>
              </a:rPr>
              <a:t>Хет</a:t>
            </a:r>
            <a:r>
              <a:rPr lang="en-US" sz="3600" kern="10">
                <a:ln w="9525">
                  <a:round/>
                  <a:headEnd/>
                  <a:tailEnd/>
                </a:ln>
                <a:latin typeface="Tahoma"/>
                <a:ea typeface="Tahoma"/>
                <a:cs typeface="Tahoma"/>
              </a:rPr>
              <a:t>æ</a:t>
            </a:r>
            <a:r>
              <a:rPr lang="ru-RU" sz="3600" kern="10">
                <a:ln w="9525">
                  <a:round/>
                  <a:headEnd/>
                  <a:tailEnd/>
                </a:ln>
                <a:latin typeface="Tahoma"/>
                <a:ea typeface="Tahoma"/>
                <a:cs typeface="Tahoma"/>
              </a:rPr>
              <a:t>гкаты Къостайы</a:t>
            </a:r>
          </a:p>
          <a:p>
            <a:r>
              <a:rPr lang="ru-RU" sz="3600" kern="10">
                <a:ln w="9525">
                  <a:round/>
                  <a:headEnd/>
                  <a:tailEnd/>
                </a:ln>
                <a:latin typeface="Tahoma"/>
                <a:ea typeface="Tahoma"/>
                <a:cs typeface="Tahoma"/>
              </a:rPr>
              <a:t> уарзондзинады лирик</a:t>
            </a:r>
            <a:r>
              <a:rPr lang="en-US" sz="3600" kern="10">
                <a:ln w="9525">
                  <a:round/>
                  <a:headEnd/>
                  <a:tailEnd/>
                </a:ln>
                <a:latin typeface="Tahoma"/>
                <a:ea typeface="Tahoma"/>
                <a:cs typeface="Tahoma"/>
              </a:rPr>
              <a:t>æ</a:t>
            </a:r>
            <a:endParaRPr lang="ru-RU" sz="3600" kern="10">
              <a:ln w="9525">
                <a:round/>
                <a:headEnd/>
                <a:tailEnd/>
              </a:ln>
              <a:latin typeface="Tahoma"/>
              <a:ea typeface="Tahoma"/>
              <a:cs typeface="Tahoma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908175" y="5373688"/>
            <a:ext cx="69357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Бацæттæ</a:t>
            </a:r>
            <a:r>
              <a:rPr lang="ru-RU" sz="2000" b="1" i="1">
                <a:solidFill>
                  <a:srgbClr val="0070C0"/>
                </a:solidFill>
              </a:rPr>
              <a:t> </a:t>
            </a:r>
            <a:r>
              <a:rPr lang="ru-RU" sz="2000" b="1" i="1"/>
              <a:t>йæ кодта  ÆАТК ирон æвзаг æмæ лирерæтурæйы ахуыргæнæг Габеты М.Д.</a:t>
            </a:r>
          </a:p>
          <a:p>
            <a:endParaRPr lang="ru-RU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?id=157906312-1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3571868" cy="5357850"/>
          </a:xfrm>
          <a:prstGeom prst="flowChartDelay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500438" y="428625"/>
            <a:ext cx="5643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По прошествии нескольких месяцев Коста, отчаявшись, написал 21 мая 1886 г. письмо Поповой, в котором говорилось: "...Вот уже почти пять месяцев, как я впервые увидел Вас на бульваре и, подчиняясь голосу сердца готов был пожертвовать бог знает чем, чтобы иметь возможность хоть на одну минуту побеседовать с Вами. &lt;...&gt; Все мои желания, все мои мысли сливаются в одно: "Аня, Аня! Я хочу во что бы то ни стало познакомиться с тобой!" Эта мысль становится моим девизом. Всё, что неприкосновенно к этому, не имеет с тех пор ровно никакого места в моём черепе". В конверт вместе с письмом было вложено стихотворение "Посвящение А.Я.П»</a:t>
            </a:r>
          </a:p>
          <a:p>
            <a:endParaRPr lang="ru-RU">
              <a:solidFill>
                <a:srgbClr val="00B0F0"/>
              </a:solidFill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3571875" y="4857750"/>
            <a:ext cx="5572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Да, я уж стар... Ты смотришь боязливо</a:t>
            </a:r>
            <a:br>
              <a:rPr lang="ru-RU" b="1"/>
            </a:br>
            <a:r>
              <a:rPr lang="ru-RU" b="1"/>
              <a:t>На впалые глаза, глубокие морщины. </a:t>
            </a:r>
            <a:br>
              <a:rPr lang="ru-RU" b="1"/>
            </a:br>
            <a:r>
              <a:rPr lang="ru-RU" b="1"/>
              <a:t>Мой горб рисуется в рубище некрасиво, </a:t>
            </a:r>
            <a:br>
              <a:rPr lang="ru-RU" b="1"/>
            </a:br>
            <a:r>
              <a:rPr lang="ru-RU" b="1"/>
              <a:t>На плечи падают лохмотьями седины... </a:t>
            </a:r>
            <a:br>
              <a:rPr lang="ru-RU" b="1"/>
            </a:br>
            <a:r>
              <a:rPr lang="ru-RU" b="1"/>
              <a:t>Да, я уж стар! &lt;...&gt; </a:t>
            </a: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-main-pic" descr="Картинка 18 из 19"/>
          <p:cNvPicPr>
            <a:picLocks noChangeAspect="1" noChangeArrowheads="1"/>
          </p:cNvPicPr>
          <p:nvPr/>
        </p:nvPicPr>
        <p:blipFill>
          <a:blip r:embed="rId2" cstate="print"/>
          <a:srcRect l="6557" r="3279" b="5200"/>
          <a:stretch>
            <a:fillRect/>
          </a:stretch>
        </p:blipFill>
        <p:spPr bwMode="auto">
          <a:xfrm>
            <a:off x="285720" y="214290"/>
            <a:ext cx="4071966" cy="5857894"/>
          </a:xfrm>
          <a:prstGeom prst="flowChartDisplay">
            <a:avLst/>
          </a:prstGeom>
          <a:noFill/>
          <a:ln w="38100">
            <a:solidFill>
              <a:schemeClr val="bg2">
                <a:lumMod val="25000"/>
                <a:lumOff val="75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429125" y="214313"/>
            <a:ext cx="435768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Образ Анны стал источником вдохновения Коста и как художника. Во-первых, он создал известный её портрет, написанный маслом в середине 80-х годов. Анна послужила моделью и при создании картин "Скорбящий ангел", написанной в 1888 г., и "Святая Нина", заказанной Коста женским учебным заведением Святой Нины в Тифлисе и демонстрировавшейся на выставке во Владикавказе в 1887 г.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?id=361124279-6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929313" cy="3714750"/>
          </a:xfrm>
          <a:prstGeom prst="flowChartPunchedCard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0" y="3857625"/>
            <a:ext cx="6143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 стихотворении "Многоточия» описан дом Поповых во Владикавказе. Дом этот сохранился до наших дней по адресу: </a:t>
            </a:r>
          </a:p>
          <a:p>
            <a:r>
              <a:rPr lang="ru-RU" sz="2400" b="1"/>
              <a:t>ул. Чермена Баева, 11.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214438" y="5857875"/>
            <a:ext cx="2416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"Высокий </a:t>
            </a:r>
          </a:p>
          <a:p>
            <a:r>
              <a:rPr lang="ru-RU" sz="2400"/>
              <a:t>барский дом...»</a:t>
            </a: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6072188" y="785813"/>
            <a:ext cx="307181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Помимо "Многоточий»</a:t>
            </a:r>
          </a:p>
          <a:p>
            <a:r>
              <a:rPr lang="ru-RU" sz="2400"/>
              <a:t> Коста посвятил Анне и другие стихотворения. Это "А. Я. П." ("Скрывать, молчать, страдать безмолвно..."), датированное 1888 г., "Прости", "Да, я люблю её...", датированные оба 1889 г.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85813" y="750888"/>
            <a:ext cx="792956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4 мая 1887 г. Коста  пишет  акростих, впоследствии получивший название "Посвящение":</a:t>
            </a:r>
          </a:p>
          <a:p>
            <a:r>
              <a:rPr lang="ru-RU" sz="2400" b="1"/>
              <a:t>Ах, с каким безграничным восторгом, дитя, </a:t>
            </a:r>
            <a:br>
              <a:rPr lang="ru-RU" sz="2400" b="1"/>
            </a:br>
            <a:r>
              <a:rPr lang="ru-RU" sz="2400" b="1"/>
              <a:t>На руках из мишурного света</a:t>
            </a:r>
            <a:br>
              <a:rPr lang="ru-RU" sz="2400" b="1"/>
            </a:br>
            <a:r>
              <a:rPr lang="ru-RU" sz="2400" b="1"/>
              <a:t>Я унёс бы далёко, далёко тебя</a:t>
            </a:r>
            <a:br>
              <a:rPr lang="ru-RU" sz="2400" b="1"/>
            </a:br>
            <a:r>
              <a:rPr lang="ru-RU" sz="2400" b="1"/>
              <a:t>И любил бы любовью поэта...</a:t>
            </a:r>
            <a:endParaRPr lang="ru-RU" sz="2400"/>
          </a:p>
          <a:p>
            <a:r>
              <a:rPr lang="ru-RU" sz="2400" b="1"/>
              <a:t>Детский слух услаждал бы я лирой своей, </a:t>
            </a:r>
            <a:br>
              <a:rPr lang="ru-RU" sz="2400" b="1"/>
            </a:br>
            <a:r>
              <a:rPr lang="ru-RU" sz="2400" b="1"/>
              <a:t>И под звуки её безмятежно</a:t>
            </a:r>
            <a:br>
              <a:rPr lang="ru-RU" sz="2400" b="1"/>
            </a:br>
            <a:r>
              <a:rPr lang="ru-RU" sz="2400" b="1"/>
              <a:t>Засыпала б ты сладко на груди моей, </a:t>
            </a:r>
            <a:br>
              <a:rPr lang="ru-RU" sz="2400" b="1"/>
            </a:br>
            <a:r>
              <a:rPr lang="ru-RU" sz="2400" b="1"/>
              <a:t>А я пел бы, баюкал бы нежно...</a:t>
            </a:r>
            <a:endParaRPr lang="ru-RU" sz="2400"/>
          </a:p>
          <a:p>
            <a:r>
              <a:rPr lang="ru-RU" sz="2400" b="1"/>
              <a:t>Много, много сложил бы я песен тогда</a:t>
            </a:r>
            <a:br>
              <a:rPr lang="ru-RU" sz="2400" b="1"/>
            </a:br>
            <a:r>
              <a:rPr lang="ru-RU" sz="2400" b="1"/>
              <a:t>На чарующем лоне природы</a:t>
            </a:r>
            <a:br>
              <a:rPr lang="ru-RU" sz="2400" b="1"/>
            </a:br>
            <a:r>
              <a:rPr lang="ru-RU" sz="2400" b="1"/>
              <a:t>О восторгах любви, наслажденьях труда</a:t>
            </a:r>
            <a:br>
              <a:rPr lang="ru-RU" sz="2400" b="1"/>
            </a:br>
            <a:r>
              <a:rPr lang="ru-RU" sz="2400" b="1"/>
              <a:t>И о светлом блаженстве свободы... </a:t>
            </a:r>
            <a:endParaRPr lang="ru-RU" sz="2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mg-fotki.yandex.ru/get/5503/4515994.1b/0_6fcf9_212007c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92488" cy="61926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0900" name="Picture 4" descr="http://archive-osetia.ru/uploads/public/kosta/okruj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4136521" cy="6120680"/>
          </a:xfrm>
          <a:prstGeom prst="ellipse">
            <a:avLst/>
          </a:prstGeom>
          <a:ln w="920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426167" cy="5038480"/>
          </a:xfrm>
          <a:prstGeom prst="flowChartDelay">
            <a:avLst/>
          </a:prstGeom>
          <a:noFill/>
          <a:ln w="5715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857625" y="642938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Стоит упомянуть об обстоятельствах, связанных с этим акростихом.</a:t>
            </a:r>
          </a:p>
          <a:p>
            <a:r>
              <a:rPr lang="ru-RU" sz="2000"/>
              <a:t>      В 1936 г. Анна Попова состояла в переписке с известным осетинским писателем Сарматом Косирати, собиравшим материалы о жизни и деятельности Коста. В своём письме от 15 марта 1936 г. Анна Яковлевна с горечью  писала: «Поговорить же мне с Вами захотелось о необыденном чувстве поэта Коста и о том, что до меня доходят нелепые слухи о его увлечениях прежних лет, о его непостоянстве и что якобы акростих его: "Аня, иди за мной" посвящён другой Ане, Ане Цаликовой - да это же абсурд!"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 noChangeArrowheads="1"/>
          </p:cNvPicPr>
          <p:nvPr/>
        </p:nvPicPr>
        <p:blipFill>
          <a:blip r:embed="rId2" cstate="print"/>
          <a:srcRect r="52797"/>
          <a:stretch>
            <a:fillRect/>
          </a:stretch>
        </p:blipFill>
        <p:spPr bwMode="auto">
          <a:xfrm>
            <a:off x="0" y="285728"/>
            <a:ext cx="4143372" cy="5429288"/>
          </a:xfrm>
          <a:prstGeom prst="flowChartDelay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4429125" y="363538"/>
            <a:ext cx="42148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    Не получив положительного ответа от Анны Поповой, Костта  впоследствии станет добиваться руки учительницы Раисы Гайтовой, которая проживала со своими родителями в Ардоне.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428625" y="642938"/>
            <a:ext cx="82867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     Добиваясь руки дочери Иналука Гайтова Коста писал ему, что прекрасно понимает, что «слишком ничтожен и беден, чтобы составить счастье любимого существа. И не настолько дерзок и легкомысленен. чтобы обещать широкое довольствие и безмятежное счастье. Нет!».11 Он может предложить только вечно тревожную и неизменно трудовую жизнь, полную смысла и целесообразности, проникнутую горячей любовью не только к семье и родственникам, но и к бедной нашей родине, ко всему страждущему, униженному и оскорбленному. .. Он знает, что найти охотницу делить с ним такую участь нелегко... </a:t>
            </a: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4643438" y="500063"/>
            <a:ext cx="414337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     Со второй своей любовью - Анной Александровной Цаликовой Коста Хетагуров познакомился несколько лет спустя после знакомства с Анной Поповой. Произошло это, </a:t>
            </a:r>
          </a:p>
          <a:p>
            <a:r>
              <a:rPr lang="ru-RU" sz="2800"/>
              <a:t>по воспоминаниям сестёр Цаликовых, в 1888-89 гг. </a:t>
            </a:r>
          </a:p>
        </p:txBody>
      </p:sp>
      <p:pic>
        <p:nvPicPr>
          <p:cNvPr id="22531" name="Picture 5" descr="http://osinform.ru/uploads/posts/2010-10/1287312413_1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810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 noChangeArrowheads="1"/>
          </p:cNvPicPr>
          <p:nvPr/>
        </p:nvPicPr>
        <p:blipFill>
          <a:blip r:embed="rId2" cstate="print"/>
          <a:srcRect l="5317" r="14345"/>
          <a:stretch>
            <a:fillRect/>
          </a:stretch>
        </p:blipFill>
        <p:spPr bwMode="auto">
          <a:xfrm>
            <a:off x="5143504" y="285728"/>
            <a:ext cx="4000496" cy="5643580"/>
          </a:xfrm>
          <a:prstGeom prst="flowChartDelay">
            <a:avLst/>
          </a:prstGeom>
          <a:noFill/>
          <a:ln w="38100">
            <a:solidFill>
              <a:schemeClr val="bg2">
                <a:lumMod val="25000"/>
                <a:lumOff val="75000"/>
              </a:schemeClr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4572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Как известно, во Владикавказе Коста не имел своего угла .</a:t>
            </a:r>
          </a:p>
          <a:p>
            <a:r>
              <a:rPr lang="ru-RU"/>
              <a:t>Цаликовы предоставили Коста одну из комнат с отдельным входом. Столовался он с ними. </a:t>
            </a:r>
          </a:p>
          <a:p>
            <a:r>
              <a:rPr lang="ru-RU"/>
              <a:t> Цаликовы знали о чувствах Коста  к Анне Поповой и легко впустили его в дом. Но с течением времени стали замечать, что Коста проявляет интерес к младшей из сестёр - Анне Александровне, которая в тот период училась в гимназии. На это обратил внимание друг семьи и хороший знакомый самого Коста Виктор Егорович Кизер, директор училища. Квартиранту деликатно намекнули, и он вынужден был съехать. Коста, уже серьёзно увлёкшийся Анной, был в смятении и написал в тот период стихотворение "Один, опять один без призраков родного..."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-560388"/>
            <a:ext cx="9144000" cy="778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61963">
              <a:tabLst>
                <a:tab pos="622300" algn="l"/>
              </a:tabLst>
              <a:defRPr/>
            </a:pPr>
            <a:endParaRPr lang="ru-RU" sz="3600" i="1" dirty="0">
              <a:cs typeface="Times New Roman" pitchFamily="18" charset="0"/>
            </a:endParaRPr>
          </a:p>
          <a:p>
            <a:pPr indent="461963">
              <a:tabLst>
                <a:tab pos="622300" algn="l"/>
              </a:tabLst>
              <a:defRPr/>
            </a:pPr>
            <a:endParaRPr lang="ru-RU" sz="3600" i="1" dirty="0">
              <a:cs typeface="Times New Roman" pitchFamily="18" charset="0"/>
            </a:endParaRPr>
          </a:p>
          <a:p>
            <a:pPr indent="461963">
              <a:tabLst>
                <a:tab pos="622300" algn="l"/>
              </a:tabLst>
              <a:defRPr/>
            </a:pPr>
            <a:r>
              <a:rPr lang="ru-RU" sz="3600" b="1" i="1" dirty="0" err="1">
                <a:cs typeface="Times New Roman" pitchFamily="18" charset="0"/>
              </a:rPr>
              <a:t>Урочы</a:t>
            </a:r>
            <a:r>
              <a:rPr lang="ru-RU" sz="3600" b="1" i="1" dirty="0">
                <a:cs typeface="Times New Roman" pitchFamily="18" charset="0"/>
              </a:rPr>
              <a:t>  </a:t>
            </a:r>
            <a:r>
              <a:rPr lang="ru-RU" sz="3600" b="1" i="1" dirty="0" err="1">
                <a:cs typeface="Times New Roman" pitchFamily="18" charset="0"/>
              </a:rPr>
              <a:t>нысан</a:t>
            </a:r>
            <a:r>
              <a:rPr lang="ru-RU" sz="3600" b="1" i="1" dirty="0">
                <a:cs typeface="Times New Roman" pitchFamily="18" charset="0"/>
              </a:rPr>
              <a:t>:</a:t>
            </a:r>
          </a:p>
          <a:p>
            <a:pPr indent="461963">
              <a:tabLst>
                <a:tab pos="622300" algn="l"/>
              </a:tabLst>
              <a:defRPr/>
            </a:pPr>
            <a:endParaRPr lang="ru-RU" sz="3600" i="1" dirty="0">
              <a:cs typeface="Times New Roman" pitchFamily="18" charset="0"/>
            </a:endParaRPr>
          </a:p>
          <a:p>
            <a:pPr marL="622300" indent="-536575"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ru-RU" sz="2800" b="1" i="1" dirty="0">
                <a:cs typeface="Times New Roman" pitchFamily="18" charset="0"/>
              </a:rPr>
              <a:t>ХУЫЗД</a:t>
            </a:r>
            <a:r>
              <a:rPr lang="ru-RU" sz="2800" b="1" i="1" dirty="0"/>
              <a:t>ÆР  БАЗОНГÆ КÆНЫН КЪОСТАЙЫ        СФÆЛДЫСТАДИМÆ.</a:t>
            </a:r>
          </a:p>
          <a:p>
            <a:pPr marL="622300" indent="-536575">
              <a:buFont typeface="Wingdings" pitchFamily="2" charset="2"/>
              <a:buChar char="Ø"/>
              <a:tabLst>
                <a:tab pos="622300" algn="l"/>
              </a:tabLst>
              <a:defRPr/>
            </a:pPr>
            <a:endParaRPr lang="ru-RU" sz="2800" i="1" dirty="0"/>
          </a:p>
          <a:p>
            <a:pPr indent="461963"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ru-RU" sz="2800" b="1" i="1" dirty="0">
                <a:cs typeface="Times New Roman" pitchFamily="18" charset="0"/>
              </a:rPr>
              <a:t>ФЕНЫН  К</a:t>
            </a:r>
            <a:r>
              <a:rPr lang="ru-RU" sz="2800" b="1" i="1" dirty="0"/>
              <a:t>ÆНЫН  </a:t>
            </a:r>
            <a:r>
              <a:rPr lang="ru-RU" sz="2800" b="1" i="1" dirty="0">
                <a:cs typeface="Times New Roman" pitchFamily="18" charset="0"/>
              </a:rPr>
              <a:t>КЪОСТАЙЫ  УАРЗОН-</a:t>
            </a:r>
          </a:p>
          <a:p>
            <a:pPr indent="461963">
              <a:tabLst>
                <a:tab pos="622300" algn="l"/>
              </a:tabLst>
              <a:defRPr/>
            </a:pPr>
            <a:r>
              <a:rPr lang="ru-RU" sz="2800" b="1" i="1" dirty="0">
                <a:cs typeface="Times New Roman" pitchFamily="18" charset="0"/>
              </a:rPr>
              <a:t>ДЗИНАДЫ   МОНЦТ</a:t>
            </a:r>
            <a:r>
              <a:rPr lang="ru-RU" sz="2800" b="1" i="1" dirty="0"/>
              <a:t>Æ</a:t>
            </a:r>
          </a:p>
          <a:p>
            <a:pPr indent="461963">
              <a:tabLst>
                <a:tab pos="622300" algn="l"/>
              </a:tabLst>
              <a:defRPr/>
            </a:pPr>
            <a:endParaRPr lang="ru-RU" sz="3200" i="1" dirty="0"/>
          </a:p>
          <a:p>
            <a:pPr indent="461963">
              <a:buFont typeface="Wingdings" pitchFamily="2" charset="2"/>
              <a:buChar char="Ø"/>
              <a:tabLst>
                <a:tab pos="622300" algn="l"/>
              </a:tabLst>
              <a:defRPr/>
            </a:pPr>
            <a:r>
              <a:rPr lang="ru-RU" sz="3200" b="1" i="1" dirty="0" err="1">
                <a:cs typeface="Times New Roman" pitchFamily="18" charset="0"/>
              </a:rPr>
              <a:t>Хъомыл</a:t>
            </a:r>
            <a:r>
              <a:rPr lang="ru-RU" sz="3200" b="1" i="1" dirty="0">
                <a:cs typeface="Times New Roman" pitchFamily="18" charset="0"/>
              </a:rPr>
              <a:t>  </a:t>
            </a:r>
            <a:r>
              <a:rPr lang="ru-RU" sz="3200" b="1" i="1" dirty="0" err="1">
                <a:cs typeface="Times New Roman" pitchFamily="18" charset="0"/>
              </a:rPr>
              <a:t>к</a:t>
            </a:r>
            <a:r>
              <a:rPr lang="ru-RU" sz="2400" b="1" i="1" dirty="0" err="1"/>
              <a:t>ÆНЫН  </a:t>
            </a:r>
            <a:r>
              <a:rPr lang="ru-RU" sz="2400" b="1" i="1" dirty="0"/>
              <a:t>ÆРДЗОН ИДЕЛТÆ , ЦАРДЫ РÆСУГЪД  ФÆНДÆГТЫЛ</a:t>
            </a:r>
          </a:p>
          <a:p>
            <a:pPr indent="461963">
              <a:buFont typeface="Wingdings" pitchFamily="2" charset="2"/>
              <a:buChar char="Ø"/>
              <a:tabLst>
                <a:tab pos="622300" algn="l"/>
              </a:tabLst>
              <a:defRPr/>
            </a:pPr>
            <a:endParaRPr lang="ru-RU" sz="2400" i="1" dirty="0"/>
          </a:p>
          <a:p>
            <a:pPr indent="461963">
              <a:buFont typeface="Wingdings" pitchFamily="2" charset="2"/>
              <a:buChar char="Ø"/>
              <a:tabLst>
                <a:tab pos="622300" algn="l"/>
              </a:tabLst>
              <a:defRPr/>
            </a:pPr>
            <a:endParaRPr lang="ru-RU" sz="2400" i="1" dirty="0"/>
          </a:p>
          <a:p>
            <a:pPr indent="461963">
              <a:buFont typeface="Wingdings" pitchFamily="2" charset="2"/>
              <a:buChar char="Ø"/>
              <a:tabLst>
                <a:tab pos="622300" algn="l"/>
              </a:tabLst>
              <a:defRPr/>
            </a:pPr>
            <a:endParaRPr lang="ru-RU" sz="2400" i="1" dirty="0"/>
          </a:p>
          <a:p>
            <a:pPr indent="461963">
              <a:buFont typeface="Wingdings" pitchFamily="2" charset="2"/>
              <a:buChar char="Ø"/>
              <a:tabLst>
                <a:tab pos="622300" algn="l"/>
              </a:tabLst>
              <a:defRPr/>
            </a:pPr>
            <a:endParaRPr lang="ru-RU" sz="2400" i="1" dirty="0"/>
          </a:p>
          <a:p>
            <a:pPr indent="461963">
              <a:buFont typeface="Wingdings" pitchFamily="2" charset="2"/>
              <a:buChar char="Ø"/>
              <a:tabLst>
                <a:tab pos="622300" algn="l"/>
              </a:tabLst>
              <a:defRPr/>
            </a:pPr>
            <a:endParaRPr lang="ru-RU" sz="3200" i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6396"/>
            <a:ext cx="4286280" cy="6405408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0" y="642938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 Анна была человеком разносторонних талантов: пела, танцевала, играла на гармони, лицедействовала. Она была обаятельной, доброй, с тонким чувством юмора. Коста любил её и не терял недежды на взаимность. Однако Анна не говорила влюблённому поэту ни "да", ни "нет".</a:t>
            </a:r>
          </a:p>
          <a:p>
            <a:r>
              <a:rPr lang="ru-RU" sz="2400"/>
              <a:t> Такая неопределённость в отношениях заставляла Коста страдать.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71500" y="642938"/>
            <a:ext cx="77866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 Коста посвятил ряд стихотворений также и Анне Цаликовой. Это - "Я отживаю век, ты жить лишь начинаешь..." (1893 г.), "Опять к тебе, любимая подруга..." (1894 г.), "О чём жалеть... Больным дыханьем бури..." (1894 г.), "Расстаться нетрудно, нетрудно убить..." (1894 г.),                 "Не верь, что я забыл родные наши горы..." (1896 г.), "Откровенность" (1899 г.), "Исповедь", "А.А.Ц.".</a:t>
            </a: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i?id=93356680-3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8577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5429250" y="428625"/>
            <a:ext cx="3429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Анна Цаликова продолжала учительствовать, ездила за границу. Она так и не вышла замуж и умерла в 1914 г. после операции на почке.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714375"/>
            <a:ext cx="3248025" cy="4876800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357188" y="357188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  В конце концов Коста, поняв, что у его отношений с Анной нет никаких перспектив, по-видимому, примирился с этой мыслью, во всяком случае, он больше не предпринимал попыток просить руки Анны Цаликовой. А в 1902 г. он и вовсе попросил руки дочери своего друга Иорама Хурумова Лёли Хурумовой и получил согласие. Браку помешала смерть Лёли, умершей в 22 года от туберкулёза.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4929188" y="928688"/>
            <a:ext cx="38576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   </a:t>
            </a:r>
            <a:r>
              <a:rPr lang="ru-RU" sz="2800" b="1" i="1"/>
              <a:t>В конце жизни Коста посетит нежное юношеское чувство влюбленности к юной, обворожительной Гали Смирновой...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8675" name="Рисунок 1"/>
          <p:cNvPicPr>
            <a:picLocks noChangeAspect="1" noChangeArrowheads="1"/>
          </p:cNvPicPr>
          <p:nvPr/>
        </p:nvPicPr>
        <p:blipFill>
          <a:blip r:embed="rId2"/>
          <a:srcRect l="77802" t="58656" r="4515" b="26250"/>
          <a:stretch>
            <a:fillRect/>
          </a:stretch>
        </p:blipFill>
        <p:spPr bwMode="auto">
          <a:xfrm>
            <a:off x="323850" y="333375"/>
            <a:ext cx="3995738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14313" y="285750"/>
            <a:ext cx="8358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   Не сохранилось стихотворений, посвященных Р. Гайтовой и Л. Хурумовой, что позволяет сделать вывод о том, что предложения руки он делал им руководствуясь больше разумом, а не сердцем. Ведь как Коста сам признавался, стихи он писал только в такое время, когда потребность высказаться всецело охватывало все его существо.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857625"/>
            <a:ext cx="25717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7"/>
          <p:cNvSpPr>
            <a:spLocks noChangeArrowheads="1"/>
          </p:cNvSpPr>
          <p:nvPr/>
        </p:nvSpPr>
        <p:spPr bwMode="auto">
          <a:xfrm>
            <a:off x="500063" y="214313"/>
            <a:ext cx="8001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      Всем девушкам, которым Коста в разное время посвящал стихи или чьи портреты писал, он посвятит стихотворение «Портретная галерея». </a:t>
            </a:r>
          </a:p>
          <a:p>
            <a:r>
              <a:rPr lang="ru-RU" sz="3200" b="1" i="1"/>
              <a:t>Как видно из поэтического и живописного наследия Коста, женщин, вдохновлявших его на творчество, настраивавших на высокий лад, в жизни поэта было достаточно много, как впрочем, и у всякой творческой личности.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500063" y="500063"/>
            <a:ext cx="8215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  <a:r>
              <a:rPr lang="ru-RU" sz="2400" b="1" i="1"/>
              <a:t>Любить и быть любимым. Обрести в своей избраннице не только верную спутницу, с которой можно пройти дорогой жизни рука об руку, но и друга с чистой, возвышенной, тонкой душой, который всегда поймет, поддержит, станет в трудный час духовной опорой. Друга, который по-настоящему разделял бы его убеждения, цели, “стремленья сердца”… Именно об этом горячо мечтал Коста. Именно такой женский идеал искал всю жизнь. Но воплотиться в явь этим мечтам не было суждено: ни одна из женщин, которым он посвящал стихи – несмотря на всю свою тонкость, возвышенность, интеллигентность, на свои широкие, по тем временам, взгляды, – так и не сказала ему: “Да”. 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4135261" cy="43958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4572000" y="1214438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/>
              <a:t>Уарзта  зарын – </a:t>
            </a:r>
          </a:p>
          <a:p>
            <a:r>
              <a:rPr lang="ru-RU" sz="3600" i="1"/>
              <a:t>й</a:t>
            </a:r>
            <a:r>
              <a:rPr lang="ru-RU" sz="2800" i="1"/>
              <a:t>Æ МÆГУЫР АДÆМЫ  ХЪЫСМÆТЫЛ,  ЗАРЫД </a:t>
            </a:r>
          </a:p>
          <a:p>
            <a:r>
              <a:rPr lang="ru-RU" sz="2800" i="1"/>
              <a:t>ÆРМÆСТ ÆНКЪАРД    ЗАРДЖЫТÆ</a:t>
            </a:r>
            <a:r>
              <a:rPr lang="ru-RU" sz="3600" i="1"/>
              <a:t>.</a:t>
            </a:r>
          </a:p>
          <a:p>
            <a:endParaRPr lang="ru-RU" sz="3600" b="1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7" y="714356"/>
            <a:ext cx="3919566" cy="48339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142984"/>
            <a:ext cx="3786214" cy="43958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73" y="1295384"/>
            <a:ext cx="3490938" cy="43958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285860"/>
            <a:ext cx="3714776" cy="43958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642918"/>
            <a:ext cx="4000528" cy="51911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214810" cy="51911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85750" y="1662113"/>
            <a:ext cx="850106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ru-RU" sz="2400" b="1" i="1" dirty="0"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 b="1" i="1" dirty="0"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2400" b="1" i="1" dirty="0">
              <a:latin typeface="Georgia" pitchFamily="18" charset="0"/>
              <a:cs typeface="Times New Roman" pitchFamily="18" charset="0"/>
            </a:endParaRPr>
          </a:p>
          <a:p>
            <a:pPr marL="719138" indent="-536575" eaLnBrk="0" hangingPunct="0">
              <a:defRPr/>
            </a:pP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        Я счастлив, что люблю, —любви одной    покорный, </a:t>
            </a:r>
            <a:br>
              <a:rPr lang="ru-RU" sz="2400" b="1" i="1" dirty="0"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 Под знаменем ее пойду на смертный бой, </a:t>
            </a:r>
            <a:br>
              <a:rPr lang="ru-RU" sz="2400" b="1" i="1" dirty="0"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 Пойду на суд толпы холодной, дикой, вздорной </a:t>
            </a:r>
            <a:br>
              <a:rPr lang="ru-RU" sz="2400" b="1" i="1" dirty="0"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 С спокойной совестью, с ликующей душой...</a:t>
            </a:r>
          </a:p>
          <a:p>
            <a:pPr eaLnBrk="0" hangingPunct="0">
              <a:defRPr/>
            </a:pPr>
            <a:r>
              <a:rPr lang="ru-RU" sz="1200" dirty="0">
                <a:cs typeface="Times New Roman" pitchFamily="18" charset="0"/>
              </a:rPr>
              <a:t/>
            </a:r>
            <a:br>
              <a:rPr lang="ru-RU" sz="1200" dirty="0">
                <a:cs typeface="Times New Roman" pitchFamily="18" charset="0"/>
              </a:rPr>
            </a:br>
            <a:r>
              <a:rPr lang="ru-RU" sz="1200" dirty="0">
                <a:cs typeface="Times New Roman" pitchFamily="18" charset="0"/>
              </a:rPr>
              <a:t/>
            </a:r>
            <a:br>
              <a:rPr lang="ru-RU" sz="1200" dirty="0">
                <a:cs typeface="Times New Roman" pitchFamily="18" charset="0"/>
              </a:rPr>
            </a:br>
            <a:r>
              <a:rPr lang="ru-RU" sz="1200" dirty="0">
                <a:cs typeface="Times New Roman" pitchFamily="18" charset="0"/>
              </a:rPr>
              <a:t/>
            </a:r>
            <a:br>
              <a:rPr lang="ru-RU" sz="1200" dirty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611188" y="476250"/>
            <a:ext cx="66976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Ахх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хъазгæ 'мæ райгæ куыд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фæхæссин дæу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Нæ ницæйаг дунейæ дардмæ,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Нæ зæгъин, фæллад дæн, мæ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бон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хæссын нæу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Æрдз хъусид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мæ уарзыны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зардмæ...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ulitka.com/photogallery/data/500/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37" y="260648"/>
            <a:ext cx="8783247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img.stapravda.ru/i/b/p19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032448" cy="576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323850" y="5949950"/>
            <a:ext cx="417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Галина   Смирнова – Костайы ф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3924300" y="5973763"/>
            <a:ext cx="1511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FF"/>
                </a:solidFill>
              </a:rPr>
              <a:t>   </a:t>
            </a:r>
            <a:r>
              <a:rPr lang="ru-RU" sz="1400" b="1">
                <a:solidFill>
                  <a:srgbClr val="FFFFFF"/>
                </a:solidFill>
              </a:rPr>
              <a:t>ÆСТАГ  </a:t>
            </a:r>
          </a:p>
          <a:p>
            <a:r>
              <a:rPr lang="ru-RU" sz="1400" b="1">
                <a:solidFill>
                  <a:srgbClr val="FFFFFF"/>
                </a:solidFill>
              </a:rPr>
              <a:t>УАРЗОН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429000" y="500063"/>
            <a:ext cx="5715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>
                <a:cs typeface="Times New Roman" pitchFamily="18" charset="0"/>
              </a:rPr>
              <a:t>Вера! Кого полюбить одного лишь могло твое сердце, </a:t>
            </a:r>
            <a:br>
              <a:rPr lang="ru-RU" sz="2000" b="1" i="1">
                <a:cs typeface="Times New Roman" pitchFamily="18" charset="0"/>
              </a:rPr>
            </a:br>
            <a:r>
              <a:rPr lang="ru-RU" sz="2000" b="1" i="1">
                <a:cs typeface="Times New Roman" pitchFamily="18" charset="0"/>
              </a:rPr>
              <a:t>Хочешь присвоить себе ты вполне и по праву! </a:t>
            </a:r>
            <a:br>
              <a:rPr lang="ru-RU" sz="2000" b="1" i="1">
                <a:cs typeface="Times New Roman" pitchFamily="18" charset="0"/>
              </a:rPr>
            </a:br>
            <a:r>
              <a:rPr lang="ru-RU" sz="2000" b="1" i="1">
                <a:cs typeface="Times New Roman" pitchFamily="18" charset="0"/>
              </a:rPr>
              <a:t>Но он и так твой вполне нераздельно и свято! </a:t>
            </a:r>
            <a:br>
              <a:rPr lang="ru-RU" sz="2000" b="1" i="1">
                <a:cs typeface="Times New Roman" pitchFamily="18" charset="0"/>
              </a:rPr>
            </a:br>
            <a:r>
              <a:rPr lang="ru-RU" sz="2000" b="1" i="1">
                <a:cs typeface="Times New Roman" pitchFamily="18" charset="0"/>
              </a:rPr>
              <a:t>Милая, знай: мне вдали от тебя все движенье </a:t>
            </a:r>
            <a:br>
              <a:rPr lang="ru-RU" sz="2000" b="1" i="1">
                <a:cs typeface="Times New Roman" pitchFamily="18" charset="0"/>
              </a:rPr>
            </a:br>
            <a:r>
              <a:rPr lang="ru-RU" sz="2000" b="1" i="1">
                <a:cs typeface="Times New Roman" pitchFamily="18" charset="0"/>
              </a:rPr>
              <a:t>Шумное, быстро-стремительной жизни </a:t>
            </a:r>
            <a:br>
              <a:rPr lang="ru-RU" sz="2000" b="1" i="1">
                <a:cs typeface="Times New Roman" pitchFamily="18" charset="0"/>
              </a:rPr>
            </a:br>
            <a:r>
              <a:rPr lang="ru-RU" sz="2000" b="1" i="1">
                <a:cs typeface="Times New Roman" pitchFamily="18" charset="0"/>
              </a:rPr>
              <a:t>Кажется легкой тафтой, сквозь которую я </a:t>
            </a:r>
            <a:br>
              <a:rPr lang="ru-RU" sz="2000" b="1" i="1">
                <a:cs typeface="Times New Roman" pitchFamily="18" charset="0"/>
              </a:rPr>
            </a:br>
            <a:r>
              <a:rPr lang="ru-RU" sz="2000" b="1" i="1">
                <a:cs typeface="Times New Roman" pitchFamily="18" charset="0"/>
              </a:rPr>
              <a:t>Вижу твой лик непрестанно, — и светит </a:t>
            </a:r>
            <a:br>
              <a:rPr lang="ru-RU" sz="2000" b="1" i="1">
                <a:cs typeface="Times New Roman" pitchFamily="18" charset="0"/>
              </a:rPr>
            </a:br>
            <a:r>
              <a:rPr lang="ru-RU" sz="2000" b="1" i="1">
                <a:cs typeface="Times New Roman" pitchFamily="18" charset="0"/>
              </a:rPr>
              <a:t>Мне он, приветливо верный, как вечные звезды, </a:t>
            </a:r>
            <a:br>
              <a:rPr lang="ru-RU" sz="2000" b="1" i="1">
                <a:cs typeface="Times New Roman" pitchFamily="18" charset="0"/>
              </a:rPr>
            </a:br>
            <a:r>
              <a:rPr lang="ru-RU" sz="2000" b="1" i="1">
                <a:cs typeface="Times New Roman" pitchFamily="18" charset="0"/>
              </a:rPr>
              <a:t>Ярко горящие радужным блеском из мрака.</a:t>
            </a:r>
          </a:p>
          <a:p>
            <a:pPr eaLnBrk="0" hangingPunct="0"/>
            <a:endParaRPr lang="ru-RU" sz="2000" b="1" i="1"/>
          </a:p>
          <a:p>
            <a:pPr algn="r" eaLnBrk="0" hangingPunct="0"/>
            <a:r>
              <a:rPr lang="ru-RU" sz="2000" b="1" i="1">
                <a:cs typeface="Times New Roman" pitchFamily="18" charset="0"/>
              </a:rPr>
              <a:t>«Осетин Коста»</a:t>
            </a:r>
            <a:endParaRPr lang="ru-RU" sz="2000" b="1" i="1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38462"/>
          <a:stretch>
            <a:fillRect/>
          </a:stretch>
        </p:blipFill>
        <p:spPr bwMode="auto">
          <a:xfrm>
            <a:off x="85554" y="928670"/>
            <a:ext cx="3297136" cy="4357718"/>
          </a:xfrm>
          <a:prstGeom prst="flowChartOffpage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     Адресатами более зрелых любовных стихотворений Коста разных лет станут впоследствии несколько девушек: Анна Попова, Раиса Гайтова, Анна Цаликова, Гали Смирнова, Леля Хурумова и др. Многим из них он не только будет писать любовные послания, но и увековечит их образы на холсте. За свою любовь к этим девушкам он, в отличие от первого своего чувства, будет ждать равноценного дара. </a:t>
            </a:r>
          </a:p>
          <a:p>
            <a:r>
              <a:rPr lang="ru-RU" sz="2800"/>
              <a:t>   Если попытаться представить некий собирательный образ увлечений Коста, то перед нами предстанет девушка молодая, даже юная, воспитанная, интеллигентная, образованная, и не то чтобы красивая, но обаятельная, и что самое главное — с высокими жизненными идеалами.</a:t>
            </a:r>
            <a:r>
              <a:rPr lang="ru-RU" sz="2800" b="1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2105" y="285728"/>
            <a:ext cx="376189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0" y="260350"/>
            <a:ext cx="57245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  Первое серьезное чувство проснется у Коста  в возрасте двадцати семи лет. </a:t>
            </a:r>
          </a:p>
          <a:p>
            <a:r>
              <a:rPr lang="ru-RU" sz="2200"/>
              <a:t>Примерно в декабре 1885 - январе 1886 гг.  Коста, не окончив учёбу, вернулся в отцовский дом в с. Лаба. А в конце лета - начале осени того же года он приехал во Владикавказ, где стал потихоньку осваиваться. Своего жилья у него не было, он вынужден был жить в разных местах: у родственников, знакомых, порой - на квартире, зарабатывая на жизнь живописью. 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0" y="4365625"/>
            <a:ext cx="7667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 В этот период он проводил свободное время на бульваре. Там он впервые увидел Анну Попову. Она привлекла его своей особенной внешностью, одухотворённой красотой и обаянием. Девушка завладела сердцем Коста, который совершенно потерял покой 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349</TotalTime>
  <Words>1510</Words>
  <Application>Microsoft Office PowerPoint</Application>
  <PresentationFormat>Экран (4:3)</PresentationFormat>
  <Paragraphs>72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школа-н Батако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5</cp:lastModifiedBy>
  <cp:revision>45</cp:revision>
  <dcterms:created xsi:type="dcterms:W3CDTF">2011-10-07T09:29:17Z</dcterms:created>
  <dcterms:modified xsi:type="dcterms:W3CDTF">2017-10-07T06:54:58Z</dcterms:modified>
</cp:coreProperties>
</file>